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>
  <p:sldMasterIdLst>
    <p:sldMasterId id="2147483720" r:id="rId1"/>
  </p:sldMasterIdLst>
  <p:notesMasterIdLst>
    <p:notesMasterId r:id="rId9"/>
  </p:notesMasterIdLst>
  <p:handoutMasterIdLst>
    <p:handoutMasterId r:id="rId10"/>
  </p:handoutMasterIdLst>
  <p:sldIdLst>
    <p:sldId id="256" r:id="rId2"/>
    <p:sldId id="283" r:id="rId3"/>
    <p:sldId id="284" r:id="rId4"/>
    <p:sldId id="285" r:id="rId5"/>
    <p:sldId id="286" r:id="rId6"/>
    <p:sldId id="287" r:id="rId7"/>
    <p:sldId id="282" r:id="rId8"/>
  </p:sldIdLst>
  <p:sldSz cx="12192000" cy="6858000"/>
  <p:notesSz cx="10018713" cy="6888163"/>
  <p:embeddedFontLst>
    <p:embeddedFont>
      <p:font typeface="메이플스토리" panose="020B0600000101010101" charset="-127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나눔고딕 ExtraBold" panose="020D0904000000000000" pitchFamily="50" charset="-127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B4C7E7"/>
    <a:srgbClr val="E9BEF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20" autoAdjust="0"/>
    <p:restoredTop sz="96395" autoAdjust="0"/>
  </p:normalViewPr>
  <p:slideViewPr>
    <p:cSldViewPr snapToGrid="0">
      <p:cViewPr varScale="1">
        <p:scale>
          <a:sx n="81" d="100"/>
          <a:sy n="81" d="100"/>
        </p:scale>
        <p:origin x="850" y="6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115" d="100"/>
          <a:sy n="115" d="100"/>
        </p:scale>
        <p:origin x="15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7D3BAC1-0C3E-49EA-8134-628AFAE9C0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1442" cy="346003"/>
          </a:xfrm>
          <a:prstGeom prst="rect">
            <a:avLst/>
          </a:prstGeom>
        </p:spPr>
        <p:txBody>
          <a:bodyPr vert="horz" lIns="96606" tIns="48303" rIns="96606" bIns="48303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52664A-FEAA-4B76-9493-B58A817ED4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675532" y="0"/>
            <a:ext cx="4341442" cy="346003"/>
          </a:xfrm>
          <a:prstGeom prst="rect">
            <a:avLst/>
          </a:prstGeom>
        </p:spPr>
        <p:txBody>
          <a:bodyPr vert="horz" lIns="96606" tIns="48303" rIns="96606" bIns="48303" rtlCol="0"/>
          <a:lstStyle>
            <a:lvl1pPr algn="r">
              <a:defRPr sz="1300"/>
            </a:lvl1pPr>
          </a:lstStyle>
          <a:p>
            <a:fld id="{ED4FE7ED-FEFF-488C-8DEE-C67659C84D75}" type="datetimeFigureOut">
              <a:rPr lang="ko-KR" altLang="en-US" smtClean="0"/>
              <a:t>2021-08-29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B86CC33-6843-46CC-9B25-23BCCB6B26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42161"/>
            <a:ext cx="4341442" cy="346002"/>
          </a:xfrm>
          <a:prstGeom prst="rect">
            <a:avLst/>
          </a:prstGeom>
        </p:spPr>
        <p:txBody>
          <a:bodyPr vert="horz" lIns="96606" tIns="48303" rIns="96606" bIns="48303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F9967D-4E47-42B7-8A49-4664A1DD822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675532" y="6542161"/>
            <a:ext cx="4341442" cy="346002"/>
          </a:xfrm>
          <a:prstGeom prst="rect">
            <a:avLst/>
          </a:prstGeom>
        </p:spPr>
        <p:txBody>
          <a:bodyPr vert="horz" lIns="96606" tIns="48303" rIns="96606" bIns="48303" rtlCol="0" anchor="b"/>
          <a:lstStyle>
            <a:lvl1pPr algn="r">
              <a:defRPr sz="1300"/>
            </a:lvl1pPr>
          </a:lstStyle>
          <a:p>
            <a:fld id="{BF223E28-9ECA-4CF2-B646-43A41CD08E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8003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1442" cy="346003"/>
          </a:xfrm>
          <a:prstGeom prst="rect">
            <a:avLst/>
          </a:prstGeom>
        </p:spPr>
        <p:txBody>
          <a:bodyPr vert="horz" lIns="96606" tIns="48303" rIns="96606" bIns="48303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5532" y="0"/>
            <a:ext cx="4341442" cy="346003"/>
          </a:xfrm>
          <a:prstGeom prst="rect">
            <a:avLst/>
          </a:prstGeom>
        </p:spPr>
        <p:txBody>
          <a:bodyPr vert="horz" lIns="96606" tIns="48303" rIns="96606" bIns="48303" rtlCol="0"/>
          <a:lstStyle>
            <a:lvl1pPr algn="r">
              <a:defRPr sz="1300"/>
            </a:lvl1pPr>
          </a:lstStyle>
          <a:p>
            <a:fld id="{01E6CC51-AA78-43D0-B4AB-44F784ACFE5C}" type="datetimeFigureOut">
              <a:rPr lang="ko-KR" altLang="en-US" smtClean="0"/>
              <a:t>2021-08-29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1638" y="860425"/>
            <a:ext cx="4135437" cy="232568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prstClr val="black"/>
            </a:solidFill>
          </a:ln>
        </p:spPr>
        <p:txBody>
          <a:bodyPr vert="horz" lIns="96606" tIns="48303" rIns="96606" bIns="48303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872" y="3314929"/>
            <a:ext cx="8014970" cy="2712214"/>
          </a:xfrm>
          <a:prstGeom prst="rect">
            <a:avLst/>
          </a:prstGeom>
        </p:spPr>
        <p:txBody>
          <a:bodyPr vert="horz" lIns="96606" tIns="48303" rIns="96606" bIns="48303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161"/>
            <a:ext cx="4341442" cy="346002"/>
          </a:xfrm>
          <a:prstGeom prst="rect">
            <a:avLst/>
          </a:prstGeom>
        </p:spPr>
        <p:txBody>
          <a:bodyPr vert="horz" lIns="96606" tIns="48303" rIns="96606" bIns="48303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5532" y="6542161"/>
            <a:ext cx="4341442" cy="346002"/>
          </a:xfrm>
          <a:prstGeom prst="rect">
            <a:avLst/>
          </a:prstGeom>
        </p:spPr>
        <p:txBody>
          <a:bodyPr vert="horz" lIns="96606" tIns="48303" rIns="96606" bIns="48303" rtlCol="0" anchor="b"/>
          <a:lstStyle>
            <a:lvl1pPr algn="r">
              <a:defRPr sz="1300"/>
            </a:lvl1pPr>
          </a:lstStyle>
          <a:p>
            <a:fld id="{DD2B63A8-AEC8-40C7-A362-8CE376ABC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97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2B63A8-AEC8-40C7-A362-8CE376ABC988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859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943225" y="860425"/>
            <a:ext cx="4132263" cy="23256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2B63A8-AEC8-40C7-A362-8CE376ABC98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376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943225" y="860425"/>
            <a:ext cx="4132263" cy="23256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2B63A8-AEC8-40C7-A362-8CE376ABC98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811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943225" y="860425"/>
            <a:ext cx="4132263" cy="23256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2B63A8-AEC8-40C7-A362-8CE376ABC98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47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943225" y="860425"/>
            <a:ext cx="4132263" cy="23256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2B63A8-AEC8-40C7-A362-8CE376ABC98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6545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943225" y="860425"/>
            <a:ext cx="4132263" cy="23256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2B63A8-AEC8-40C7-A362-8CE376ABC98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6423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943225" y="860425"/>
            <a:ext cx="4132263" cy="23256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2B63A8-AEC8-40C7-A362-8CE376ABC98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189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491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741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044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645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212" y="695822"/>
            <a:ext cx="2454292" cy="4484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algn="r">
              <a:defRPr sz="3000">
                <a:solidFill>
                  <a:schemeClr val="accent1">
                    <a:lumMod val="7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r>
              <a:rPr lang="ko-KR" altLang="en-US"/>
              <a:t>제목</a:t>
            </a:r>
            <a:r>
              <a:rPr lang="en-US" altLang="ko-KR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3213" y="1388748"/>
            <a:ext cx="11545574" cy="4899533"/>
          </a:xfrm>
          <a:prstGeom prst="rect">
            <a:avLst/>
          </a:prstGeom>
          <a:ln w="15875">
            <a:solidFill>
              <a:schemeClr val="accent3">
                <a:lumMod val="75000"/>
              </a:schemeClr>
            </a:solidFill>
            <a:prstDash val="dash"/>
          </a:ln>
        </p:spPr>
        <p:txBody>
          <a:bodyPr lIns="180000" tIns="144000">
            <a:normAutofit/>
          </a:bodyPr>
          <a:lstStyle>
            <a:lvl1pPr marL="228600" indent="-228600">
              <a:buSzPct val="80000"/>
              <a:buFont typeface="Wingdings" panose="05000000000000000000" pitchFamily="2" charset="2"/>
              <a:buChar char="l"/>
              <a:defRPr sz="1800">
                <a:solidFill>
                  <a:schemeClr val="bg2">
                    <a:lumMod val="5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  <a:lvl2pPr marL="685800" indent="-228600">
              <a:buFont typeface="Wingdings" panose="05000000000000000000" pitchFamily="2" charset="2"/>
              <a:buChar char="§"/>
              <a:defRPr sz="1600">
                <a:solidFill>
                  <a:schemeClr val="bg2">
                    <a:lumMod val="5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2pPr>
            <a:lvl3pPr>
              <a:defRPr sz="1400">
                <a:solidFill>
                  <a:schemeClr val="bg2">
                    <a:lumMod val="5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3pPr>
            <a:lvl4pPr>
              <a:defRPr sz="1200">
                <a:solidFill>
                  <a:schemeClr val="bg2">
                    <a:lumMod val="5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4pPr>
            <a:lvl5pPr>
              <a:defRPr sz="1100">
                <a:solidFill>
                  <a:schemeClr val="bg2">
                    <a:lumMod val="5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5pPr>
          </a:lstStyle>
          <a:p>
            <a:pPr lvl="0"/>
            <a:r>
              <a:rPr lang="ko-KR" altLang="en-US"/>
              <a:t> 텍스트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96597" y="6295481"/>
            <a:ext cx="781050" cy="365125"/>
          </a:xfrm>
          <a:prstGeom prst="rect">
            <a:avLst/>
          </a:prstGeom>
        </p:spPr>
        <p:txBody>
          <a:bodyPr/>
          <a:lstStyle>
            <a:lvl1pPr algn="ctr">
              <a:defRPr sz="1000">
                <a:solidFill>
                  <a:schemeClr val="bg2">
                    <a:lumMod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r>
              <a:rPr lang="en-US" altLang="ko-KR"/>
              <a:t>&lt; </a:t>
            </a:r>
            <a:fld id="{4EE8112D-496A-42D5-8420-4B0C9F0651F6}" type="slidenum">
              <a:rPr lang="ko-KR" altLang="en-US" smtClean="0"/>
              <a:pPr/>
              <a:t>‹#›</a:t>
            </a:fld>
            <a:r>
              <a:rPr lang="en-US" altLang="ko-KR"/>
              <a:t> &gt;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EBE7960-FAF6-4F13-BB40-A0818C5C2C22}"/>
              </a:ext>
            </a:extLst>
          </p:cNvPr>
          <p:cNvSpPr/>
          <p:nvPr userDrawn="1"/>
        </p:nvSpPr>
        <p:spPr>
          <a:xfrm flipV="1">
            <a:off x="96544" y="73492"/>
            <a:ext cx="11981156" cy="457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bg2">
                  <a:lumMod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53584B5-6048-4C69-B35F-B4BD34082637}"/>
              </a:ext>
            </a:extLst>
          </p:cNvPr>
          <p:cNvSpPr/>
          <p:nvPr userDrawn="1"/>
        </p:nvSpPr>
        <p:spPr>
          <a:xfrm>
            <a:off x="98871" y="170294"/>
            <a:ext cx="3365854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bg2">
                  <a:lumMod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8296BB73-C5E6-49E5-B9B2-56A21620DD9B}"/>
              </a:ext>
            </a:extLst>
          </p:cNvPr>
          <p:cNvSpPr/>
          <p:nvPr userDrawn="1"/>
        </p:nvSpPr>
        <p:spPr>
          <a:xfrm>
            <a:off x="3464725" y="169685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bg2">
                  <a:lumMod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4510319-420C-421E-BCDF-4899550559FC}"/>
              </a:ext>
            </a:extLst>
          </p:cNvPr>
          <p:cNvGrpSpPr/>
          <p:nvPr userDrawn="1"/>
        </p:nvGrpSpPr>
        <p:grpSpPr>
          <a:xfrm>
            <a:off x="3540206" y="168847"/>
            <a:ext cx="8537494" cy="323549"/>
            <a:chOff x="2016206" y="168845"/>
            <a:chExt cx="8537494" cy="32354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AA576B9-7319-400D-9222-C1A7BC020520}"/>
                </a:ext>
              </a:extLst>
            </p:cNvPr>
            <p:cNvSpPr/>
            <p:nvPr/>
          </p:nvSpPr>
          <p:spPr>
            <a:xfrm flipH="1" flipV="1">
              <a:off x="2339752" y="168845"/>
              <a:ext cx="8213948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bg2">
                    <a:lumMod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12" name="직각 삼각형 11">
              <a:extLst>
                <a:ext uri="{FF2B5EF4-FFF2-40B4-BE49-F238E27FC236}">
                  <a16:creationId xmlns:a16="http://schemas.microsoft.com/office/drawing/2014/main" id="{C44C674D-0DBC-4D14-B386-77EE4869D784}"/>
                </a:ext>
              </a:extLst>
            </p:cNvPr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bg2">
                    <a:lumMod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C434E33-6E88-4EEE-9B41-5B9F7F5F49E3}"/>
              </a:ext>
            </a:extLst>
          </p:cNvPr>
          <p:cNvSpPr/>
          <p:nvPr userDrawn="1"/>
        </p:nvSpPr>
        <p:spPr>
          <a:xfrm>
            <a:off x="160673" y="199455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bg2">
                  <a:lumMod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51437AD-DB03-43E6-BF8E-5AD73DFD814F}"/>
              </a:ext>
            </a:extLst>
          </p:cNvPr>
          <p:cNvSpPr/>
          <p:nvPr userDrawn="1"/>
        </p:nvSpPr>
        <p:spPr>
          <a:xfrm flipV="1">
            <a:off x="96544" y="6721475"/>
            <a:ext cx="11981156" cy="457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bg2">
                  <a:lumMod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CBE63008-147F-4179-8661-1BA4F08D53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9576" y="692794"/>
            <a:ext cx="8895905" cy="448484"/>
          </a:xfrm>
        </p:spPr>
        <p:txBody>
          <a:bodyPr>
            <a:noAutofit/>
          </a:bodyPr>
          <a:lstStyle>
            <a:lvl1pPr marL="0" indent="0">
              <a:buNone/>
              <a:defRPr sz="3000">
                <a:solidFill>
                  <a:schemeClr val="bg2">
                    <a:lumMod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pPr lvl="0"/>
            <a:r>
              <a:rPr lang="ko-KR" altLang="en-US"/>
              <a:t>제목</a:t>
            </a:r>
            <a:r>
              <a:rPr lang="en-US" altLang="ko-KR"/>
              <a:t>2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988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3E06EB-7D55-4A84-B34F-9F960CC02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77B9888-B0D5-449B-9C93-68D71CAF2D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8C30E5-5371-4B63-8C7D-27CDF4D69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6520522-A3FE-4E44-B94C-967F6532B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908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047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35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486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951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727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113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8112D-496A-42D5-8420-4B0C9F0651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354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3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직사각형 43"/>
          <p:cNvSpPr/>
          <p:nvPr/>
        </p:nvSpPr>
        <p:spPr>
          <a:xfrm flipV="1">
            <a:off x="85725" y="60348"/>
            <a:ext cx="12002794" cy="457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6158AF6-3146-444F-88CD-4B5679A98A2F}"/>
              </a:ext>
            </a:extLst>
          </p:cNvPr>
          <p:cNvGrpSpPr/>
          <p:nvPr/>
        </p:nvGrpSpPr>
        <p:grpSpPr>
          <a:xfrm>
            <a:off x="876946" y="2626221"/>
            <a:ext cx="10438108" cy="2100861"/>
            <a:chOff x="876946" y="2242139"/>
            <a:chExt cx="10438108" cy="2100861"/>
          </a:xfrm>
        </p:grpSpPr>
        <p:sp>
          <p:nvSpPr>
            <p:cNvPr id="68" name="TextBox 67"/>
            <p:cNvSpPr txBox="1"/>
            <p:nvPr/>
          </p:nvSpPr>
          <p:spPr>
            <a:xfrm>
              <a:off x="876946" y="3044918"/>
              <a:ext cx="1043810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100" dirty="0">
                  <a:ln>
                    <a:solidFill>
                      <a:schemeClr val="tx1">
                        <a:lumMod val="85000"/>
                        <a:lumOff val="15000"/>
                        <a:alpha val="56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rPr>
                <a:t>Discord Dictionary</a:t>
              </a: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4B5380C-9431-4A12-AFBB-1BC323F57BBB}"/>
                </a:ext>
              </a:extLst>
            </p:cNvPr>
            <p:cNvGrpSpPr/>
            <p:nvPr/>
          </p:nvGrpSpPr>
          <p:grpSpPr>
            <a:xfrm>
              <a:off x="2562872" y="2242139"/>
              <a:ext cx="7048498" cy="281849"/>
              <a:chOff x="2533651" y="2283323"/>
              <a:chExt cx="7048498" cy="281849"/>
            </a:xfrm>
          </p:grpSpPr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6DB209AF-7563-4445-882D-742616808C05}"/>
                  </a:ext>
                </a:extLst>
              </p:cNvPr>
              <p:cNvGrpSpPr/>
              <p:nvPr/>
            </p:nvGrpSpPr>
            <p:grpSpPr>
              <a:xfrm>
                <a:off x="2533651" y="2283323"/>
                <a:ext cx="3894295" cy="280538"/>
                <a:chOff x="394336" y="2022361"/>
                <a:chExt cx="3894295" cy="280538"/>
              </a:xfrm>
            </p:grpSpPr>
            <p:sp>
              <p:nvSpPr>
                <p:cNvPr id="69" name="직사각형 68"/>
                <p:cNvSpPr/>
                <p:nvPr/>
              </p:nvSpPr>
              <p:spPr>
                <a:xfrm>
                  <a:off x="394336" y="2022362"/>
                  <a:ext cx="3625682" cy="280536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메이플스토리" panose="02000300000000000000" pitchFamily="2" charset="-127"/>
                    <a:ea typeface="메이플스토리" panose="02000300000000000000" pitchFamily="2" charset="-127"/>
                  </a:endParaRPr>
                </a:p>
              </p:txBody>
            </p:sp>
            <p:sp>
              <p:nvSpPr>
                <p:cNvPr id="70" name="TextBox 69"/>
                <p:cNvSpPr txBox="1"/>
                <p:nvPr/>
              </p:nvSpPr>
              <p:spPr>
                <a:xfrm>
                  <a:off x="414103" y="2022361"/>
                  <a:ext cx="197857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200" dirty="0">
                      <a:ln>
                        <a:solidFill>
                          <a:schemeClr val="bg1">
                            <a:lumMod val="95000"/>
                            <a:alpha val="10000"/>
                          </a:schemeClr>
                        </a:solidFill>
                      </a:ln>
                      <a:solidFill>
                        <a:schemeClr val="bg1">
                          <a:lumMod val="95000"/>
                        </a:schemeClr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</a:rPr>
                    <a:t>차세대 보안리더 양성교육</a:t>
                  </a:r>
                </a:p>
              </p:txBody>
            </p:sp>
            <p:sp>
              <p:nvSpPr>
                <p:cNvPr id="71" name="직각 삼각형 70"/>
                <p:cNvSpPr/>
                <p:nvPr/>
              </p:nvSpPr>
              <p:spPr>
                <a:xfrm>
                  <a:off x="4020017" y="2022363"/>
                  <a:ext cx="268614" cy="280536"/>
                </a:xfrm>
                <a:prstGeom prst="rtTriangle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메이플스토리" panose="02000300000000000000" pitchFamily="2" charset="-127"/>
                    <a:ea typeface="메이플스토리" panose="02000300000000000000" pitchFamily="2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5F3885E3-4B7D-4F94-A41D-DDC1E2451FC7}"/>
                  </a:ext>
                </a:extLst>
              </p:cNvPr>
              <p:cNvGrpSpPr/>
              <p:nvPr/>
            </p:nvGrpSpPr>
            <p:grpSpPr>
              <a:xfrm>
                <a:off x="6251901" y="2284634"/>
                <a:ext cx="3330248" cy="280538"/>
                <a:chOff x="5471960" y="2190160"/>
                <a:chExt cx="3330248" cy="280538"/>
              </a:xfrm>
            </p:grpSpPr>
            <p:sp>
              <p:nvSpPr>
                <p:cNvPr id="72" name="직각 삼각형 71"/>
                <p:cNvSpPr/>
                <p:nvPr/>
              </p:nvSpPr>
              <p:spPr>
                <a:xfrm rot="16200000" flipH="1">
                  <a:off x="5465999" y="2196123"/>
                  <a:ext cx="280536" cy="268614"/>
                </a:xfrm>
                <a:prstGeom prst="rtTriangl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메이플스토리" panose="02000300000000000000" pitchFamily="2" charset="-127"/>
                    <a:ea typeface="메이플스토리" panose="02000300000000000000" pitchFamily="2" charset="-127"/>
                  </a:endParaRPr>
                </a:p>
              </p:txBody>
            </p:sp>
            <p:sp>
              <p:nvSpPr>
                <p:cNvPr id="73" name="직사각형 72"/>
                <p:cNvSpPr/>
                <p:nvPr/>
              </p:nvSpPr>
              <p:spPr>
                <a:xfrm>
                  <a:off x="5739812" y="2190160"/>
                  <a:ext cx="3062396" cy="28053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2">
                          <a:lumMod val="75000"/>
                        </a:schemeClr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</a:rPr>
                    <a:t>                        </a:t>
                  </a:r>
                  <a:r>
                    <a:rPr lang="en-US" altLang="ko-KR" dirty="0" err="1">
                      <a:solidFill>
                        <a:schemeClr val="tx2">
                          <a:lumMod val="75000"/>
                        </a:schemeClr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</a:rPr>
                    <a:t>Messadic</a:t>
                  </a:r>
                  <a:r>
                    <a:rPr lang="ko-KR" altLang="en-US" dirty="0">
                      <a:solidFill>
                        <a:schemeClr val="tx2">
                          <a:lumMod val="75000"/>
                        </a:schemeClr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</a:rPr>
                    <a:t> 조</a:t>
                  </a:r>
                </a:p>
              </p:txBody>
            </p:sp>
          </p:grpSp>
          <p:sp>
            <p:nvSpPr>
              <p:cNvPr id="74" name="TextBox 73"/>
              <p:cNvSpPr txBox="1"/>
              <p:nvPr/>
            </p:nvSpPr>
            <p:spPr>
              <a:xfrm>
                <a:off x="7780916" y="2283590"/>
                <a:ext cx="174624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endParaRPr lang="ko-KR" altLang="en-US" sz="1200" dirty="0">
                  <a:ln>
                    <a:solidFill>
                      <a:schemeClr val="tx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</a:endParaRPr>
              </a:p>
            </p:txBody>
          </p:sp>
        </p:grpSp>
        <p:sp>
          <p:nvSpPr>
            <p:cNvPr id="75" name="직사각형 74"/>
            <p:cNvSpPr/>
            <p:nvPr/>
          </p:nvSpPr>
          <p:spPr>
            <a:xfrm flipV="1">
              <a:off x="2557494" y="4297281"/>
              <a:ext cx="7048497" cy="457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59583EA-477E-41C9-A1B6-655F48623DFF}"/>
              </a:ext>
            </a:extLst>
          </p:cNvPr>
          <p:cNvSpPr txBox="1"/>
          <p:nvPr/>
        </p:nvSpPr>
        <p:spPr>
          <a:xfrm>
            <a:off x="8683261" y="5043124"/>
            <a:ext cx="42310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spc="100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보안제품 개발</a:t>
            </a:r>
            <a:endParaRPr lang="en-US" altLang="ko-KR" sz="2800" spc="100" dirty="0">
              <a:ln>
                <a:solidFill>
                  <a:schemeClr val="tx1">
                    <a:lumMod val="85000"/>
                    <a:lumOff val="15000"/>
                    <a:alpha val="56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algn="ctr"/>
            <a:endParaRPr lang="en-US" altLang="ko-KR" sz="2800" spc="100" dirty="0">
              <a:ln>
                <a:solidFill>
                  <a:schemeClr val="tx1">
                    <a:lumMod val="85000"/>
                    <a:lumOff val="15000"/>
                    <a:alpha val="56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algn="ctr"/>
            <a:r>
              <a:rPr lang="ko-KR" altLang="en-US" sz="2800" spc="100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조 성 훈</a:t>
            </a:r>
            <a:endParaRPr lang="en-US" altLang="ko-KR" sz="2800" spc="100" dirty="0">
              <a:ln>
                <a:solidFill>
                  <a:schemeClr val="tx1">
                    <a:lumMod val="85000"/>
                    <a:lumOff val="15000"/>
                    <a:alpha val="56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algn="ctr"/>
            <a:r>
              <a:rPr lang="ko-KR" altLang="en-US" sz="2800" spc="100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신 은 규</a:t>
            </a:r>
            <a:endParaRPr lang="en-US" altLang="ko-KR" sz="2800" spc="100" dirty="0">
              <a:ln>
                <a:solidFill>
                  <a:schemeClr val="tx1">
                    <a:lumMod val="85000"/>
                    <a:lumOff val="15000"/>
                    <a:alpha val="56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7845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E7D2E4-F983-419A-A9AD-1C14FB118032}"/>
              </a:ext>
            </a:extLst>
          </p:cNvPr>
          <p:cNvSpPr>
            <a:spLocks noGrp="1"/>
          </p:cNvSpPr>
          <p:nvPr>
            <p:ph idx="1"/>
          </p:nvPr>
        </p:nvSpPr>
        <p:spPr>
          <a:ln w="15875">
            <a:solidFill>
              <a:schemeClr val="accent3">
                <a:lumMod val="75000"/>
              </a:schemeClr>
            </a:solidFill>
            <a:prstDash val="dash"/>
          </a:ln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en-US" altLang="ko-KR" sz="2000" dirty="0">
                <a:latin typeface="메이플스토리" panose="020B0600000101010101" charset="-127"/>
                <a:ea typeface="메이플스토리" panose="020B0600000101010101" charset="-127"/>
              </a:rPr>
              <a:t>Discord </a:t>
            </a:r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플랫폼 내의 </a:t>
            </a:r>
            <a:r>
              <a:rPr lang="en-US" altLang="ko-KR" sz="20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Discord Bot</a:t>
            </a:r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을 생성</a:t>
            </a:r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채팅 도중 모르는 단어나 문장이 있을 때</a:t>
            </a:r>
            <a:r>
              <a:rPr lang="en-US" altLang="ko-KR" sz="2000" dirty="0">
                <a:latin typeface="메이플스토리" panose="020B0600000101010101" charset="-127"/>
                <a:ea typeface="메이플스토리" panose="020B0600000101010101" charset="-127"/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웹에 접속하여 검색을 해야 하는 불편함 해소</a:t>
            </a:r>
            <a:endParaRPr lang="en-US" altLang="ko-KR" sz="2000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사전 검색 도중 발생할 수 있는 </a:t>
            </a:r>
            <a:r>
              <a:rPr lang="ko-KR" altLang="en-US" sz="20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오류 최소화</a:t>
            </a:r>
            <a:endParaRPr lang="en-US" altLang="ko-KR" sz="2000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최종적으로 사용자가 </a:t>
            </a:r>
            <a:r>
              <a:rPr lang="en-US" altLang="ko-KR" sz="2000" dirty="0">
                <a:latin typeface="메이플스토리" panose="020B0600000101010101" charset="-127"/>
                <a:ea typeface="메이플스토리" panose="020B0600000101010101" charset="-127"/>
              </a:rPr>
              <a:t>Discord </a:t>
            </a:r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내에서 모르는 단어가 있을 때</a:t>
            </a:r>
            <a:r>
              <a:rPr lang="en-US" altLang="ko-KR" sz="2000" dirty="0">
                <a:latin typeface="메이플스토리" panose="020B0600000101010101" charset="-127"/>
                <a:ea typeface="메이플스토리" panose="020B0600000101010101" charset="-127"/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해당 플랫폼 내에서 해결이 가능</a:t>
            </a:r>
            <a:endParaRPr lang="en-US" altLang="ko-KR" sz="2000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  <a:p>
            <a:pPr marL="0" indent="0">
              <a:buNone/>
            </a:pPr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 </a:t>
            </a:r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6D757B-40C0-4F0D-ADDB-3C15CA21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&lt; </a:t>
            </a:r>
            <a:fld id="{4EE8112D-496A-42D5-8420-4B0C9F0651F6}" type="slidenum">
              <a:rPr lang="ko-KR" altLang="en-US" smtClean="0">
                <a:latin typeface="메이플스토리" panose="020B0600000101010101" charset="-127"/>
                <a:ea typeface="메이플스토리" panose="020B0600000101010101" charset="-127"/>
              </a:rPr>
              <a:pPr/>
              <a:t>1</a:t>
            </a:fld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 &gt;</a:t>
            </a:r>
            <a:endParaRPr lang="ko-KR" altLang="en-US" dirty="0"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198484E-D2CC-491D-8590-591D4A4B4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416" y="696690"/>
            <a:ext cx="2709158" cy="448484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dirty="0">
                <a:latin typeface="메이플스토리" panose="020B0600000101010101" charset="-127"/>
                <a:ea typeface="메이플스토리" panose="020B0600000101010101" charset="-127"/>
              </a:rPr>
              <a:t>목    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A3B58F-00C8-4AED-B674-7C58A52F2DDB}"/>
              </a:ext>
            </a:extLst>
          </p:cNvPr>
          <p:cNvSpPr txBox="1"/>
          <p:nvPr/>
        </p:nvSpPr>
        <p:spPr>
          <a:xfrm>
            <a:off x="9155598" y="193435"/>
            <a:ext cx="2912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차세대 보안리더 양성교육 프로그램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(</a:t>
            </a:r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BoB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FBDBFF3-E700-4B2B-B9EF-A5B08952BF78}"/>
              </a:ext>
            </a:extLst>
          </p:cNvPr>
          <p:cNvSpPr/>
          <p:nvPr/>
        </p:nvSpPr>
        <p:spPr>
          <a:xfrm>
            <a:off x="1991806" y="631193"/>
            <a:ext cx="45719" cy="57774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BE5387-933A-4AC1-BADC-7A7EF1D5877F}"/>
              </a:ext>
            </a:extLst>
          </p:cNvPr>
          <p:cNvSpPr txBox="1"/>
          <p:nvPr/>
        </p:nvSpPr>
        <p:spPr>
          <a:xfrm>
            <a:off x="323213" y="140049"/>
            <a:ext cx="2912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bg2">
                    <a:lumMod val="9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messadic</a:t>
            </a:r>
            <a:endParaRPr lang="en-US" altLang="ko-KR" sz="1600" dirty="0">
              <a:solidFill>
                <a:schemeClr val="bg2">
                  <a:lumMod val="90000"/>
                </a:schemeClr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0952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E7D2E4-F983-419A-A9AD-1C14FB118032}"/>
              </a:ext>
            </a:extLst>
          </p:cNvPr>
          <p:cNvSpPr>
            <a:spLocks noGrp="1"/>
          </p:cNvSpPr>
          <p:nvPr>
            <p:ph idx="1"/>
          </p:nvPr>
        </p:nvSpPr>
        <p:spPr>
          <a:ln w="15875">
            <a:solidFill>
              <a:schemeClr val="accent3">
                <a:lumMod val="75000"/>
              </a:schemeClr>
            </a:solidFill>
            <a:prstDash val="dash"/>
          </a:ln>
        </p:spPr>
        <p:txBody>
          <a:bodyPr>
            <a:normAutofit/>
          </a:bodyPr>
          <a:lstStyle/>
          <a:p>
            <a:endParaRPr lang="en-US" altLang="ko-KR" sz="32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32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해당 단어에 대한 </a:t>
            </a:r>
            <a:r>
              <a:rPr lang="ko-KR" altLang="en-US" sz="24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사전적의미</a:t>
            </a:r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를 제시</a:t>
            </a:r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en-US" altLang="ko-KR" sz="2400" dirty="0">
                <a:latin typeface="메이플스토리" panose="020B0600000101010101" charset="-127"/>
                <a:ea typeface="메이플스토리" panose="020B0600000101010101" charset="-127"/>
              </a:rPr>
              <a:t>‘</a:t>
            </a:r>
            <a:r>
              <a:rPr lang="en-US" altLang="ko-KR" sz="2400" dirty="0" err="1">
                <a:latin typeface="메이플스토리" panose="020B0600000101010101" charset="-127"/>
                <a:ea typeface="메이플스토리" panose="020B0600000101010101" charset="-127"/>
              </a:rPr>
              <a:t>dic</a:t>
            </a:r>
            <a:r>
              <a:rPr lang="en-US" altLang="ko-KR" sz="2400" dirty="0">
                <a:latin typeface="메이플스토리" panose="020B0600000101010101" charset="-127"/>
                <a:ea typeface="메이플스토리" panose="020B0600000101010101" charset="-127"/>
              </a:rPr>
              <a:t>:’</a:t>
            </a:r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이라는 명령어로 실행</a:t>
            </a:r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4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정규표현식</a:t>
            </a:r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을 통한 필터링</a:t>
            </a:r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6D757B-40C0-4F0D-ADDB-3C15CA21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&lt; </a:t>
            </a:r>
            <a:fld id="{4EE8112D-496A-42D5-8420-4B0C9F0651F6}" type="slidenum">
              <a:rPr lang="ko-KR" altLang="en-US" smtClean="0">
                <a:latin typeface="메이플스토리" panose="020B0600000101010101" charset="-127"/>
                <a:ea typeface="메이플스토리" panose="020B0600000101010101" charset="-127"/>
              </a:rPr>
              <a:pPr/>
              <a:t>2</a:t>
            </a:fld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 &gt;</a:t>
            </a:r>
            <a:endParaRPr lang="ko-KR" altLang="en-US" dirty="0"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657B4EA-883B-4B5C-BCA7-20E33E302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1350" y="2326002"/>
            <a:ext cx="5734050" cy="3143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191E8FC3-A0BC-4B30-8005-498F0AC08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82" y="696690"/>
            <a:ext cx="2709158" cy="448484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dirty="0">
                <a:latin typeface="메이플스토리" panose="020B0600000101010101" charset="-127"/>
                <a:ea typeface="메이플스토리" panose="020B0600000101010101" charset="-127"/>
              </a:rPr>
              <a:t>기능 설명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237C13-4434-41D1-83C6-3023C249A964}"/>
              </a:ext>
            </a:extLst>
          </p:cNvPr>
          <p:cNvSpPr txBox="1"/>
          <p:nvPr/>
        </p:nvSpPr>
        <p:spPr>
          <a:xfrm>
            <a:off x="9155598" y="193435"/>
            <a:ext cx="2912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차세대 보안리더 양성교육 프로그램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(</a:t>
            </a:r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BoB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E888BE-45C3-4131-ABF5-1B8DCDBB5711}"/>
              </a:ext>
            </a:extLst>
          </p:cNvPr>
          <p:cNvSpPr/>
          <p:nvPr/>
        </p:nvSpPr>
        <p:spPr>
          <a:xfrm>
            <a:off x="1905177" y="631193"/>
            <a:ext cx="45719" cy="57774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17" name="텍스트 개체 틀 4">
            <a:extLst>
              <a:ext uri="{FF2B5EF4-FFF2-40B4-BE49-F238E27FC236}">
                <a16:creationId xmlns:a16="http://schemas.microsoft.com/office/drawing/2014/main" id="{1F587FD1-E1A1-4431-9215-5F60F806C2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58013" y="696690"/>
            <a:ext cx="9169019" cy="448484"/>
          </a:xfrm>
        </p:spPr>
        <p:txBody>
          <a:bodyPr/>
          <a:lstStyle/>
          <a:p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Dictionary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38C117-6C3E-4965-8BD4-F8A71C78E454}"/>
              </a:ext>
            </a:extLst>
          </p:cNvPr>
          <p:cNvSpPr txBox="1"/>
          <p:nvPr/>
        </p:nvSpPr>
        <p:spPr>
          <a:xfrm>
            <a:off x="323213" y="140049"/>
            <a:ext cx="2912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bg2">
                    <a:lumMod val="9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messadic</a:t>
            </a:r>
            <a:endParaRPr lang="en-US" altLang="ko-KR" sz="1600" dirty="0">
              <a:solidFill>
                <a:schemeClr val="bg2">
                  <a:lumMod val="90000"/>
                </a:schemeClr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322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E7D2E4-F983-419A-A9AD-1C14FB118032}"/>
              </a:ext>
            </a:extLst>
          </p:cNvPr>
          <p:cNvSpPr>
            <a:spLocks noGrp="1"/>
          </p:cNvSpPr>
          <p:nvPr>
            <p:ph idx="1"/>
          </p:nvPr>
        </p:nvSpPr>
        <p:spPr>
          <a:ln w="15875">
            <a:solidFill>
              <a:schemeClr val="accent3">
                <a:lumMod val="75000"/>
              </a:schemeClr>
            </a:solidFill>
            <a:prstDash val="dash"/>
          </a:ln>
        </p:spPr>
        <p:txBody>
          <a:bodyPr>
            <a:normAutofit/>
          </a:bodyPr>
          <a:lstStyle/>
          <a:p>
            <a:endParaRPr lang="en-US" altLang="ko-KR" sz="32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32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단어 검색 시 발생할 수 있는 </a:t>
            </a:r>
            <a:r>
              <a:rPr lang="ko-KR" altLang="en-US" sz="24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실수 최소화</a:t>
            </a:r>
            <a:endParaRPr lang="en-US" altLang="ko-KR" sz="2400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한글</a:t>
            </a:r>
            <a:r>
              <a:rPr lang="en-US" altLang="ko-KR" sz="2400" dirty="0">
                <a:latin typeface="메이플스토리" panose="020B0600000101010101" charset="-127"/>
                <a:ea typeface="메이플스토리" panose="020B0600000101010101" charset="-127"/>
              </a:rPr>
              <a:t>-&gt;</a:t>
            </a:r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영어 번역 시 영어가 포함된 경우 제거</a:t>
            </a:r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4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정규표현식</a:t>
            </a:r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을 통한 필터링</a:t>
            </a:r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6D757B-40C0-4F0D-ADDB-3C15CA21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&lt; </a:t>
            </a:r>
            <a:fld id="{4EE8112D-496A-42D5-8420-4B0C9F0651F6}" type="slidenum">
              <a:rPr lang="ko-KR" altLang="en-US" smtClean="0">
                <a:latin typeface="메이플스토리" panose="020B0600000101010101" charset="-127"/>
                <a:ea typeface="메이플스토리" panose="020B0600000101010101" charset="-127"/>
              </a:rPr>
              <a:pPr/>
              <a:t>3</a:t>
            </a:fld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 &gt;</a:t>
            </a:r>
            <a:endParaRPr lang="ko-KR" altLang="en-US" dirty="0"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50CD1A7-C9EE-4D50-801F-01B008C27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824" y="2204495"/>
            <a:ext cx="4752975" cy="3124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9A7D3C54-9839-4ADA-B3E1-3E435D960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82" y="696690"/>
            <a:ext cx="2709158" cy="448484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dirty="0">
                <a:latin typeface="메이플스토리" panose="020B0600000101010101" charset="-127"/>
                <a:ea typeface="메이플스토리" panose="020B0600000101010101" charset="-127"/>
              </a:rPr>
              <a:t>기능 설명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23F41D-384C-4278-B317-2DDD8AA2590F}"/>
              </a:ext>
            </a:extLst>
          </p:cNvPr>
          <p:cNvSpPr txBox="1"/>
          <p:nvPr/>
        </p:nvSpPr>
        <p:spPr>
          <a:xfrm>
            <a:off x="9155598" y="193435"/>
            <a:ext cx="2912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차세대 보안리더 양성교육 프로그램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(</a:t>
            </a:r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BoB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5CFA6CB-87BC-48A1-87C4-17EACD8DAED4}"/>
              </a:ext>
            </a:extLst>
          </p:cNvPr>
          <p:cNvSpPr/>
          <p:nvPr/>
        </p:nvSpPr>
        <p:spPr>
          <a:xfrm>
            <a:off x="1905177" y="631193"/>
            <a:ext cx="45719" cy="57774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19" name="텍스트 개체 틀 4">
            <a:extLst>
              <a:ext uri="{FF2B5EF4-FFF2-40B4-BE49-F238E27FC236}">
                <a16:creationId xmlns:a16="http://schemas.microsoft.com/office/drawing/2014/main" id="{3BD51C20-27BC-43E4-B4CA-5737EC0369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58013" y="696690"/>
            <a:ext cx="9169019" cy="448484"/>
          </a:xfrm>
        </p:spPr>
        <p:txBody>
          <a:bodyPr/>
          <a:lstStyle/>
          <a:p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Dictionary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974979-94A6-40D7-B6CB-A2504D502601}"/>
              </a:ext>
            </a:extLst>
          </p:cNvPr>
          <p:cNvSpPr txBox="1"/>
          <p:nvPr/>
        </p:nvSpPr>
        <p:spPr>
          <a:xfrm>
            <a:off x="323213" y="140049"/>
            <a:ext cx="2912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bg2">
                    <a:lumMod val="9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messadic</a:t>
            </a:r>
            <a:endParaRPr lang="en-US" altLang="ko-KR" sz="1600" dirty="0">
              <a:solidFill>
                <a:schemeClr val="bg2">
                  <a:lumMod val="90000"/>
                </a:schemeClr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1618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E7D2E4-F983-419A-A9AD-1C14FB118032}"/>
              </a:ext>
            </a:extLst>
          </p:cNvPr>
          <p:cNvSpPr>
            <a:spLocks noGrp="1"/>
          </p:cNvSpPr>
          <p:nvPr>
            <p:ph idx="1"/>
          </p:nvPr>
        </p:nvSpPr>
        <p:spPr>
          <a:ln w="15875">
            <a:solidFill>
              <a:schemeClr val="accent3">
                <a:lumMod val="75000"/>
              </a:schemeClr>
            </a:solidFill>
            <a:prstDash val="dash"/>
          </a:ln>
        </p:spPr>
        <p:txBody>
          <a:bodyPr>
            <a:normAutofit/>
          </a:bodyPr>
          <a:lstStyle/>
          <a:p>
            <a:endParaRPr lang="en-US" altLang="ko-KR" sz="32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32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해당 문장에 대한 </a:t>
            </a:r>
            <a:r>
              <a:rPr lang="ko-KR" altLang="en-US" sz="24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번역문</a:t>
            </a:r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을 제시</a:t>
            </a:r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en-US" altLang="ko-KR" sz="2400" dirty="0">
                <a:latin typeface="메이플스토리" panose="020B0600000101010101" charset="-127"/>
                <a:ea typeface="메이플스토리" panose="020B0600000101010101" charset="-127"/>
              </a:rPr>
              <a:t>‘trans:’</a:t>
            </a:r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이라는 명령어로 실행</a:t>
            </a:r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4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정규표현식</a:t>
            </a:r>
            <a:r>
              <a:rPr lang="ko-KR" altLang="en-US" sz="2400" dirty="0">
                <a:latin typeface="메이플스토리" panose="020B0600000101010101" charset="-127"/>
                <a:ea typeface="메이플스토리" panose="020B0600000101010101" charset="-127"/>
              </a:rPr>
              <a:t>을 통한 필터링</a:t>
            </a:r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6D757B-40C0-4F0D-ADDB-3C15CA21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&lt; </a:t>
            </a:r>
            <a:fld id="{4EE8112D-496A-42D5-8420-4B0C9F0651F6}" type="slidenum">
              <a:rPr lang="ko-KR" altLang="en-US" smtClean="0">
                <a:latin typeface="메이플스토리" panose="020B0600000101010101" charset="-127"/>
                <a:ea typeface="메이플스토리" panose="020B0600000101010101" charset="-127"/>
              </a:rPr>
              <a:pPr/>
              <a:t>4</a:t>
            </a:fld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 &gt;</a:t>
            </a:r>
            <a:endParaRPr lang="ko-KR" altLang="en-US" dirty="0"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54291ED-6336-4F7F-8266-657017851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557" y="2063488"/>
            <a:ext cx="4943475" cy="3581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제목 1">
            <a:extLst>
              <a:ext uri="{FF2B5EF4-FFF2-40B4-BE49-F238E27FC236}">
                <a16:creationId xmlns:a16="http://schemas.microsoft.com/office/drawing/2014/main" id="{A8A90BF5-F28D-4609-BB2C-656B571C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82" y="696690"/>
            <a:ext cx="2709158" cy="448484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dirty="0">
                <a:latin typeface="메이플스토리" panose="020B0600000101010101" charset="-127"/>
                <a:ea typeface="메이플스토리" panose="020B0600000101010101" charset="-127"/>
              </a:rPr>
              <a:t>기능 설명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102D35-CF05-4262-87D8-2378D4ABF6D2}"/>
              </a:ext>
            </a:extLst>
          </p:cNvPr>
          <p:cNvSpPr txBox="1"/>
          <p:nvPr/>
        </p:nvSpPr>
        <p:spPr>
          <a:xfrm>
            <a:off x="9155598" y="193435"/>
            <a:ext cx="2912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차세대 보안리더 양성교육 프로그램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(</a:t>
            </a:r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BoB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)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16E0C6F-6050-4899-A036-49584AC15A78}"/>
              </a:ext>
            </a:extLst>
          </p:cNvPr>
          <p:cNvSpPr/>
          <p:nvPr/>
        </p:nvSpPr>
        <p:spPr>
          <a:xfrm>
            <a:off x="1905177" y="631193"/>
            <a:ext cx="45719" cy="57774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22" name="텍스트 개체 틀 4">
            <a:extLst>
              <a:ext uri="{FF2B5EF4-FFF2-40B4-BE49-F238E27FC236}">
                <a16:creationId xmlns:a16="http://schemas.microsoft.com/office/drawing/2014/main" id="{06830219-D88D-4F14-A095-49F3006057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58013" y="696690"/>
            <a:ext cx="9169019" cy="448484"/>
          </a:xfrm>
        </p:spPr>
        <p:txBody>
          <a:bodyPr/>
          <a:lstStyle/>
          <a:p>
            <a:r>
              <a:rPr lang="en-US" altLang="ko-KR" dirty="0">
                <a:latin typeface="메이플스토리" panose="020B0600000101010101" charset="-127"/>
                <a:ea typeface="메이플스토리" panose="020B0600000101010101" charset="-127"/>
              </a:rPr>
              <a:t>Translator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74BED3-9A36-42DF-8E9F-B57727BFC483}"/>
              </a:ext>
            </a:extLst>
          </p:cNvPr>
          <p:cNvSpPr txBox="1"/>
          <p:nvPr/>
        </p:nvSpPr>
        <p:spPr>
          <a:xfrm>
            <a:off x="323213" y="140049"/>
            <a:ext cx="2912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bg2">
                    <a:lumMod val="9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messadic</a:t>
            </a:r>
            <a:endParaRPr lang="en-US" altLang="ko-KR" sz="1600" dirty="0">
              <a:solidFill>
                <a:schemeClr val="bg2">
                  <a:lumMod val="90000"/>
                </a:schemeClr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3791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488469-AB5B-43B2-AD63-9C52DEC77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82" y="696690"/>
            <a:ext cx="2709158" cy="448484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기능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E7D2E4-F983-419A-A9AD-1C14FB118032}"/>
              </a:ext>
            </a:extLst>
          </p:cNvPr>
          <p:cNvSpPr>
            <a:spLocks noGrp="1"/>
          </p:cNvSpPr>
          <p:nvPr>
            <p:ph idx="1"/>
          </p:nvPr>
        </p:nvSpPr>
        <p:spPr>
          <a:ln w="15875">
            <a:solidFill>
              <a:schemeClr val="accent3">
                <a:lumMod val="75000"/>
              </a:schemeClr>
            </a:solidFill>
            <a:prstDash val="dash"/>
          </a:ln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z="32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문장 번역 시 발생할 수 있는 </a:t>
            </a:r>
            <a:r>
              <a:rPr lang="ko-KR" altLang="en-US" sz="20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실수 최소화</a:t>
            </a:r>
            <a:endParaRPr lang="en-US" altLang="ko-KR" sz="2000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한글</a:t>
            </a:r>
            <a:r>
              <a:rPr lang="en-US" altLang="ko-KR" sz="2000" dirty="0">
                <a:latin typeface="메이플스토리" panose="020B0600000101010101" charset="-127"/>
                <a:ea typeface="메이플스토리" panose="020B0600000101010101" charset="-127"/>
              </a:rPr>
              <a:t>-&gt;</a:t>
            </a:r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영어 번역 시 영어가 포함된 경우 제거</a:t>
            </a:r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한글과 영어를 따로 </a:t>
            </a:r>
            <a:r>
              <a:rPr lang="ko-KR" altLang="en-US" sz="20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구분할 필요 없음</a:t>
            </a:r>
            <a:endParaRPr lang="en-US" altLang="ko-KR" sz="2000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정규표현식을 통한 </a:t>
            </a:r>
            <a:r>
              <a:rPr lang="ko-KR" altLang="en-US" sz="2000" dirty="0">
                <a:solidFill>
                  <a:srgbClr val="FF0000"/>
                </a:solidFill>
                <a:latin typeface="메이플스토리" panose="020B0600000101010101" charset="-127"/>
                <a:ea typeface="메이플스토리" panose="020B0600000101010101" charset="-127"/>
              </a:rPr>
              <a:t>사용자의 의도파악</a:t>
            </a:r>
            <a:endParaRPr lang="en-US" altLang="ko-KR" sz="2000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r>
              <a:rPr lang="ko-KR" altLang="en-US" sz="2000" dirty="0">
                <a:latin typeface="메이플스토리" panose="020B0600000101010101" charset="-127"/>
                <a:ea typeface="메이플스토리" panose="020B0600000101010101" charset="-127"/>
              </a:rPr>
              <a:t>정규표현식을 통한 필터링</a:t>
            </a:r>
            <a:endParaRPr lang="en-US" altLang="ko-KR" sz="20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6D757B-40C0-4F0D-ADDB-3C15CA21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&lt; </a:t>
            </a:r>
            <a:fld id="{4EE8112D-496A-42D5-8420-4B0C9F0651F6}" type="slidenum">
              <a:rPr lang="ko-KR" altLang="en-US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pPr/>
              <a:t>5</a:t>
            </a:fld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&gt;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99BE01-9BBB-42DF-941D-465B46B98894}"/>
              </a:ext>
            </a:extLst>
          </p:cNvPr>
          <p:cNvSpPr txBox="1"/>
          <p:nvPr/>
        </p:nvSpPr>
        <p:spPr>
          <a:xfrm>
            <a:off x="9155598" y="193435"/>
            <a:ext cx="2912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차세대 보안리더 양성교육 프로그램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BoB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3207F02-099F-4125-A26E-723F36C03DD0}"/>
              </a:ext>
            </a:extLst>
          </p:cNvPr>
          <p:cNvSpPr/>
          <p:nvPr/>
        </p:nvSpPr>
        <p:spPr>
          <a:xfrm>
            <a:off x="1905177" y="631193"/>
            <a:ext cx="45719" cy="57774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텍스트 개체 틀 4">
            <a:extLst>
              <a:ext uri="{FF2B5EF4-FFF2-40B4-BE49-F238E27FC236}">
                <a16:creationId xmlns:a16="http://schemas.microsoft.com/office/drawing/2014/main" id="{F7173BD0-E222-493F-8B30-7238411CFD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58013" y="696690"/>
            <a:ext cx="9169019" cy="448484"/>
          </a:xfrm>
        </p:spPr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Translator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F0CB06B-586F-4DC8-82BA-45E0528B8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191" y="2033526"/>
            <a:ext cx="5143500" cy="3609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A8D5BF-3A25-4E8F-BBDC-E2540BDD86F4}"/>
              </a:ext>
            </a:extLst>
          </p:cNvPr>
          <p:cNvSpPr txBox="1"/>
          <p:nvPr/>
        </p:nvSpPr>
        <p:spPr>
          <a:xfrm>
            <a:off x="323213" y="140049"/>
            <a:ext cx="2912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bg2">
                    <a:lumMod val="9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messadic</a:t>
            </a:r>
            <a:endParaRPr lang="en-US" altLang="ko-KR" sz="1600" dirty="0">
              <a:solidFill>
                <a:schemeClr val="bg2">
                  <a:lumMod val="9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3070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E7D2E4-F983-419A-A9AD-1C14FB118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213" y="722812"/>
            <a:ext cx="11545574" cy="5565470"/>
          </a:xfrm>
          <a:ln w="15875">
            <a:solidFill>
              <a:schemeClr val="accent3">
                <a:lumMod val="75000"/>
              </a:schemeClr>
            </a:solidFill>
            <a:prstDash val="dash"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altLang="ko-KR" sz="138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pPr marL="0" indent="0" algn="ctr">
              <a:buNone/>
            </a:pPr>
            <a:r>
              <a:rPr lang="ko-KR" altLang="en-US" sz="9600" dirty="0">
                <a:latin typeface="메이플스토리" panose="020B0600000101010101" charset="-127"/>
                <a:ea typeface="메이플스토리" panose="020B0600000101010101" charset="-127"/>
              </a:rPr>
              <a:t>감사합니다</a:t>
            </a:r>
            <a:r>
              <a:rPr lang="en-US" altLang="ko-KR" sz="9600" dirty="0">
                <a:latin typeface="메이플스토리" panose="020B0600000101010101" charset="-127"/>
                <a:ea typeface="메이플스토리" panose="020B0600000101010101" charset="-127"/>
              </a:rPr>
              <a:t>.</a:t>
            </a: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endParaRPr lang="en-US" altLang="ko-KR" sz="1400" dirty="0">
              <a:latin typeface="메이플스토리" panose="020B0600000101010101" charset="-127"/>
              <a:ea typeface="메이플스토리" panose="020B0600000101010101" charset="-127"/>
            </a:endParaRPr>
          </a:p>
          <a:p>
            <a:pPr marL="0" indent="0">
              <a:buNone/>
            </a:pPr>
            <a:endParaRPr lang="en-US" altLang="ko-KR" sz="1400" dirty="0">
              <a:solidFill>
                <a:srgbClr val="FF000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6D757B-40C0-4F0D-ADDB-3C15CA21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>
                <a:latin typeface="메이플스토리" panose="020B0600000101010101" charset="-127"/>
                <a:ea typeface="메이플스토리" panose="020B0600000101010101" charset="-127"/>
              </a:rPr>
              <a:t>&lt; </a:t>
            </a:r>
            <a:fld id="{4EE8112D-496A-42D5-8420-4B0C9F0651F6}" type="slidenum">
              <a:rPr lang="ko-KR" altLang="en-US" smtClean="0">
                <a:latin typeface="메이플스토리" panose="020B0600000101010101" charset="-127"/>
                <a:ea typeface="메이플스토리" panose="020B0600000101010101" charset="-127"/>
              </a:rPr>
              <a:pPr/>
              <a:t>6</a:t>
            </a:fld>
            <a:r>
              <a:rPr lang="en-US" altLang="ko-KR">
                <a:latin typeface="메이플스토리" panose="020B0600000101010101" charset="-127"/>
                <a:ea typeface="메이플스토리" panose="020B0600000101010101" charset="-127"/>
              </a:rPr>
              <a:t> &gt;</a:t>
            </a:r>
            <a:endParaRPr lang="ko-KR" altLang="en-US"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99BE01-9BBB-42DF-941D-465B46B98894}"/>
              </a:ext>
            </a:extLst>
          </p:cNvPr>
          <p:cNvSpPr txBox="1"/>
          <p:nvPr/>
        </p:nvSpPr>
        <p:spPr>
          <a:xfrm>
            <a:off x="9155598" y="193435"/>
            <a:ext cx="2912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차세대 보안리더 양성교육 프로그램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(</a:t>
            </a:r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BoB</a:t>
            </a:r>
            <a:r>
              <a:rPr lang="en-US" altLang="ko-KR" sz="1200" dirty="0">
                <a:solidFill>
                  <a:schemeClr val="accent1">
                    <a:lumMod val="5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9EA759-A094-4052-A539-091F81C0D39C}"/>
              </a:ext>
            </a:extLst>
          </p:cNvPr>
          <p:cNvSpPr txBox="1"/>
          <p:nvPr/>
        </p:nvSpPr>
        <p:spPr>
          <a:xfrm>
            <a:off x="323213" y="140049"/>
            <a:ext cx="2912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bg2">
                    <a:lumMod val="90000"/>
                  </a:schemeClr>
                </a:solidFill>
                <a:latin typeface="메이플스토리" panose="020B0600000101010101" charset="-127"/>
                <a:ea typeface="메이플스토리" panose="020B0600000101010101" charset="-127"/>
              </a:rPr>
              <a:t>messadic</a:t>
            </a:r>
            <a:endParaRPr lang="en-US" altLang="ko-KR" sz="1600" dirty="0">
              <a:solidFill>
                <a:schemeClr val="bg2">
                  <a:lumMod val="90000"/>
                </a:schemeClr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2547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18409</TotalTime>
  <Words>228</Words>
  <Application>Microsoft Office PowerPoint</Application>
  <PresentationFormat>와이드스크린</PresentationFormat>
  <Paragraphs>127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나눔고딕 ExtraBold</vt:lpstr>
      <vt:lpstr>메이플스토리</vt:lpstr>
      <vt:lpstr>Calibri Light</vt:lpstr>
      <vt:lpstr>Calibri</vt:lpstr>
      <vt:lpstr>맑은 고딕</vt:lpstr>
      <vt:lpstr>Wingdings</vt:lpstr>
      <vt:lpstr>Arial</vt:lpstr>
      <vt:lpstr>Office 테마</vt:lpstr>
      <vt:lpstr>PowerPoint 프레젠테이션</vt:lpstr>
      <vt:lpstr>목    표</vt:lpstr>
      <vt:lpstr>기능 설명</vt:lpstr>
      <vt:lpstr>기능 설명</vt:lpstr>
      <vt:lpstr>기능 설명</vt:lpstr>
      <vt:lpstr>기능 설명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유호제</dc:creator>
  <cp:lastModifiedBy>chsida655@gmail.com</cp:lastModifiedBy>
  <cp:revision>483</cp:revision>
  <cp:lastPrinted>2021-01-18T07:16:53Z</cp:lastPrinted>
  <dcterms:created xsi:type="dcterms:W3CDTF">2015-07-22T15:46:18Z</dcterms:created>
  <dcterms:modified xsi:type="dcterms:W3CDTF">2021-08-30T15:24:58Z</dcterms:modified>
</cp:coreProperties>
</file>

<file path=docProps/thumbnail.jpeg>
</file>